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88" r:id="rId4"/>
    <p:sldId id="289" r:id="rId5"/>
    <p:sldId id="290" r:id="rId6"/>
    <p:sldId id="292" r:id="rId7"/>
    <p:sldId id="293" r:id="rId8"/>
    <p:sldId id="291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5C7B-21DB-42C3-A86E-2599E467C309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69204-0C80-47EF-BE42-915BF4397D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5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07547"/>
            <a:ext cx="9143999" cy="6758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08" y="516685"/>
            <a:ext cx="8203153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408" y="1907341"/>
            <a:ext cx="7925349" cy="1752600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6197614"/>
            <a:ext cx="773079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50847" y="6197614"/>
            <a:ext cx="28956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39155" y="5773339"/>
            <a:ext cx="1903533" cy="94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073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B21B-2ADA-A040-A652-A7305E1B99FE}" type="datetimeFigureOut">
              <a:rPr lang="en-US" smtClean="0"/>
              <a:pPr/>
              <a:t>5/9/2014</a:t>
            </a:fld>
            <a:endParaRPr lang="en-US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smtClean="0"/>
              <a:t>  |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173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75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charset="2"/>
              <a:buChar char="§"/>
              <a:defRPr>
                <a:solidFill>
                  <a:schemeClr val="tx2"/>
                </a:solidFill>
              </a:defRPr>
            </a:lvl1pPr>
            <a:lvl2pPr marL="742950" indent="-285750">
              <a:buFont typeface="Wingdings" charset="2"/>
              <a:buChar char="§"/>
              <a:defRPr>
                <a:solidFill>
                  <a:srgbClr val="474947"/>
                </a:solidFill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rgbClr val="47494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514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59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298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122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6576" y="1299672"/>
            <a:ext cx="8686800" cy="0"/>
          </a:xfrm>
          <a:prstGeom prst="line">
            <a:avLst/>
          </a:prstGeom>
          <a:ln w="12700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153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698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0090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124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6728" y="6072791"/>
            <a:ext cx="9143995" cy="79513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6329" y="6286903"/>
            <a:ext cx="8513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fld id="{5942B21B-2ADA-A040-A652-A7305E1B99FE}" type="datetimeFigureOut">
              <a:rPr lang="en-US" smtClean="0"/>
              <a:pPr/>
              <a:t>5/9/2014</a:t>
            </a:fld>
            <a:r>
              <a:rPr lang="en-US" dirty="0" smtClean="0"/>
              <a:t>  |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0114" y="6286903"/>
            <a:ext cx="31537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93" y="6286903"/>
            <a:ext cx="5277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87FD5303-69AD-2E4D-B18B-E5EED0F0A60B}" type="slidenum">
              <a:rPr lang="en-US" smtClean="0"/>
              <a:pPr/>
              <a:t>‹#›</a:t>
            </a:fld>
            <a:r>
              <a:rPr lang="en-US" dirty="0" smtClean="0"/>
              <a:t>  |  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260044" y="12203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0091" y="6016646"/>
            <a:ext cx="1627176" cy="80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776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books.ibm.com/abstracts/sg247138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biacademy.com/" TargetMode="External"/><Relationship Id="rId2" Type="http://schemas.openxmlformats.org/officeDocument/2006/relationships/hyperlink" Target="http://www.microsoftvirtualacadem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186" y="597500"/>
            <a:ext cx="8415376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Learning Microsoft BI – Where to Start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186" y="2297723"/>
            <a:ext cx="8137571" cy="2028092"/>
          </a:xfrm>
        </p:spPr>
        <p:txBody>
          <a:bodyPr/>
          <a:lstStyle/>
          <a:p>
            <a:r>
              <a:rPr lang="en-US" dirty="0" err="1" smtClean="0"/>
              <a:t>Kashif</a:t>
            </a:r>
            <a:r>
              <a:rPr lang="en-US" dirty="0" smtClean="0"/>
              <a:t> </a:t>
            </a:r>
            <a:r>
              <a:rPr lang="en-US" dirty="0" err="1" smtClean="0"/>
              <a:t>Wasim</a:t>
            </a:r>
            <a:endParaRPr lang="en-US" dirty="0" smtClean="0"/>
          </a:p>
          <a:p>
            <a:r>
              <a:rPr lang="en-US" sz="1800" b="1" dirty="0" smtClean="0"/>
              <a:t>Pareto Systems | Founder &amp; Principal</a:t>
            </a:r>
          </a:p>
          <a:p>
            <a:r>
              <a:rPr lang="en-US" sz="1800" dirty="0" smtClean="0"/>
              <a:t>kashif.wasim@paretosys.com</a:t>
            </a:r>
          </a:p>
          <a:p>
            <a:r>
              <a:rPr lang="en-US" sz="1800" dirty="0" smtClean="0"/>
              <a:t>www.paretosys.com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6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600" dirty="0" smtClean="0"/>
              <a:t>Business Intelligence Consultant (Architect, Lead, Developer)</a:t>
            </a:r>
          </a:p>
          <a:p>
            <a:r>
              <a:rPr lang="en-US" sz="3600" dirty="0" smtClean="0"/>
              <a:t>Founder &amp; Principal at Pareto Systems LLC (www.paretosys.com)</a:t>
            </a:r>
          </a:p>
          <a:p>
            <a:r>
              <a:rPr lang="en-US" sz="3600" dirty="0" smtClean="0"/>
              <a:t>In IT for 16 years. </a:t>
            </a:r>
          </a:p>
          <a:p>
            <a:r>
              <a:rPr lang="en-US" sz="3600" dirty="0" smtClean="0"/>
              <a:t>10 years of Microsoft BI consulting experience</a:t>
            </a:r>
            <a:br>
              <a:rPr lang="en-US" sz="3600" dirty="0" smtClean="0"/>
            </a:br>
            <a:endParaRPr lang="en-US" sz="3600" dirty="0" smtClean="0"/>
          </a:p>
          <a:p>
            <a:pPr>
              <a:buNone/>
            </a:pPr>
            <a:r>
              <a:rPr lang="x-none" sz="4000" b="1" smtClean="0"/>
              <a:t>Certifications </a:t>
            </a:r>
            <a:r>
              <a:rPr lang="x-none" sz="4000" b="1" smtClean="0"/>
              <a:t/>
            </a:r>
            <a:br>
              <a:rPr lang="x-none" sz="4000" b="1" smtClean="0"/>
            </a:br>
            <a:endParaRPr lang="en-US" sz="4000" b="1" dirty="0" smtClean="0"/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</a:t>
            </a:r>
            <a:r>
              <a:rPr lang="en-US" sz="2500" dirty="0" smtClean="0"/>
              <a:t>Certified IT Professional – Business Intelligence Developer 2008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Certified IT Professional – Database Administrator 2008 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Certified Technology Specialist – SQL Server 2008, Business Intelligence Development and Maintenance 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Certified Technology Specialist – SQL Server 2008, Implementation and Maintenance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Certified Technology Specialist – Microsoft Windows SharePoint Services 3.0, Application Development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Certified Technology Specialist – Microsoft Windows SharePoint Services 3.0, Configuration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Certified Technology Specialist – SQL Server 2008, Database Development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Certified Technology Specialist – Microsoft Office SharePoint Server 2007, Configuration</a:t>
            </a:r>
          </a:p>
          <a:p>
            <a:pPr>
              <a:buFont typeface="Wingdings" pitchFamily="2" charset="2"/>
              <a:buChar char="§"/>
            </a:pPr>
            <a:r>
              <a:rPr lang="en-US" sz="2500" dirty="0" smtClean="0"/>
              <a:t>Microsoft Certified Technology Specialist – SQL Server 2005</a:t>
            </a:r>
          </a:p>
          <a:p>
            <a:pPr lvl="1"/>
            <a:endParaRPr lang="en-US" sz="2000" dirty="0" smtClean="0"/>
          </a:p>
        </p:txBody>
      </p:sp>
      <p:pic>
        <p:nvPicPr>
          <p:cNvPr id="4" name="Picture 3" descr="Logo-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427038"/>
            <a:ext cx="1981200" cy="701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Master Relational Database concepts</a:t>
            </a:r>
          </a:p>
          <a:p>
            <a:r>
              <a:rPr lang="en-US" dirty="0" smtClean="0"/>
              <a:t>Learn Normalization (3</a:t>
            </a:r>
            <a:r>
              <a:rPr lang="en-US" baseline="30000" dirty="0" smtClean="0"/>
              <a:t>rd</a:t>
            </a:r>
            <a:r>
              <a:rPr lang="en-US" dirty="0" smtClean="0"/>
              <a:t> Normal Form)</a:t>
            </a:r>
          </a:p>
          <a:p>
            <a:r>
              <a:rPr lang="en-US" dirty="0" smtClean="0"/>
              <a:t>Learn De-normalization (Star/Snowflake)</a:t>
            </a:r>
          </a:p>
          <a:p>
            <a:r>
              <a:rPr lang="en-US" dirty="0" smtClean="0"/>
              <a:t>Learn Multidimensional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Free E-Book: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Dimensional </a:t>
            </a:r>
            <a:r>
              <a:rPr lang="en-US" sz="2400" b="1" dirty="0" smtClean="0"/>
              <a:t>Modeling: In a Business Intelligence Environment</a:t>
            </a: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 smtClean="0">
                <a:hlinkClick r:id="rId2"/>
              </a:rPr>
              <a:t>://www.redbooks.ibm.com/abstracts/sg247138.html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Track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731478"/>
            <a:ext cx="1606062" cy="5158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Master </a:t>
            </a:r>
            <a:r>
              <a:rPr lang="en-US" sz="1400" dirty="0" smtClean="0"/>
              <a:t>T-SQL Queries</a:t>
            </a: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35016" y="1817078"/>
            <a:ext cx="1395046" cy="5158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Learn SSRS</a:t>
            </a:r>
            <a:endParaRPr lang="en-US" sz="1400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735016" y="3458309"/>
            <a:ext cx="1395046" cy="5158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Learn SSIS</a:t>
            </a:r>
            <a:endParaRPr lang="en-US" sz="1400" dirty="0" smtClean="0"/>
          </a:p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4" idx="0"/>
            <a:endCxn id="5" idx="1"/>
          </p:cNvCxnSpPr>
          <p:nvPr/>
        </p:nvCxnSpPr>
        <p:spPr>
          <a:xfrm flipV="1">
            <a:off x="1260231" y="2074985"/>
            <a:ext cx="474785" cy="6564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1"/>
          </p:cNvCxnSpPr>
          <p:nvPr/>
        </p:nvCxnSpPr>
        <p:spPr>
          <a:xfrm>
            <a:off x="1260231" y="3247292"/>
            <a:ext cx="474785" cy="468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  <a:endCxn id="5" idx="2"/>
          </p:cNvCxnSpPr>
          <p:nvPr/>
        </p:nvCxnSpPr>
        <p:spPr>
          <a:xfrm flipV="1">
            <a:off x="2432539" y="2332892"/>
            <a:ext cx="0" cy="1125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90800" y="2391507"/>
            <a:ext cx="0" cy="1066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30062" y="2485292"/>
            <a:ext cx="1899138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Learn to create</a:t>
            </a:r>
          </a:p>
          <a:p>
            <a:pPr algn="ctr"/>
            <a:r>
              <a:rPr lang="en-US" sz="1400" dirty="0" smtClean="0"/>
              <a:t>and load data into a data warehouse</a:t>
            </a:r>
            <a:endParaRPr lang="en-US" sz="1400" dirty="0" smtClean="0"/>
          </a:p>
          <a:p>
            <a:pPr algn="ctr"/>
            <a:endParaRPr lang="en-US" dirty="0"/>
          </a:p>
        </p:txBody>
      </p:sp>
      <p:cxnSp>
        <p:nvCxnSpPr>
          <p:cNvPr id="21" name="Straight Arrow Connector 20"/>
          <p:cNvCxnSpPr>
            <a:stCxn id="6" idx="3"/>
            <a:endCxn id="19" idx="2"/>
          </p:cNvCxnSpPr>
          <p:nvPr/>
        </p:nvCxnSpPr>
        <p:spPr>
          <a:xfrm flipV="1">
            <a:off x="3130062" y="3247292"/>
            <a:ext cx="949569" cy="468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5275385" y="2608385"/>
            <a:ext cx="1395046" cy="5158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Learn SSAS</a:t>
            </a:r>
            <a:endParaRPr lang="en-US" sz="1400" dirty="0" smtClean="0"/>
          </a:p>
          <a:p>
            <a:pPr algn="ctr"/>
            <a:endParaRPr lang="en-US" dirty="0"/>
          </a:p>
        </p:txBody>
      </p:sp>
      <p:cxnSp>
        <p:nvCxnSpPr>
          <p:cNvPr id="41" name="Straight Arrow Connector 40"/>
          <p:cNvCxnSpPr>
            <a:stCxn id="19" idx="3"/>
            <a:endCxn id="39" idx="1"/>
          </p:cNvCxnSpPr>
          <p:nvPr/>
        </p:nvCxnSpPr>
        <p:spPr>
          <a:xfrm>
            <a:off x="5029200" y="2866292"/>
            <a:ext cx="24618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6975231" y="1969479"/>
            <a:ext cx="1395046" cy="17467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Learn to develop Reports</a:t>
            </a:r>
            <a:r>
              <a:rPr lang="en-US" sz="1400" dirty="0" smtClean="0"/>
              <a:t>/</a:t>
            </a:r>
            <a:r>
              <a:rPr lang="en-US" sz="1400" dirty="0" smtClean="0"/>
              <a:t> Dashboards using SSAS data source </a:t>
            </a:r>
            <a:endParaRPr lang="en-US" sz="1400" dirty="0" smtClean="0"/>
          </a:p>
          <a:p>
            <a:pPr algn="ctr"/>
            <a:endParaRPr lang="en-US" dirty="0"/>
          </a:p>
        </p:txBody>
      </p:sp>
      <p:cxnSp>
        <p:nvCxnSpPr>
          <p:cNvPr id="44" name="Straight Arrow Connector 43"/>
          <p:cNvCxnSpPr>
            <a:stCxn id="39" idx="3"/>
            <a:endCxn id="42" idx="1"/>
          </p:cNvCxnSpPr>
          <p:nvPr/>
        </p:nvCxnSpPr>
        <p:spPr>
          <a:xfrm flipV="1">
            <a:off x="6670431" y="2842848"/>
            <a:ext cx="304800" cy="234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Video Trainings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Youtube</a:t>
            </a:r>
            <a:r>
              <a:rPr lang="en-US" sz="2400" dirty="0" smtClean="0"/>
              <a:t> - Wise Owl tutorials (T-SQL, SSRS &amp; SSIS)</a:t>
            </a:r>
          </a:p>
          <a:p>
            <a:r>
              <a:rPr lang="en-US" sz="2400" dirty="0" smtClean="0"/>
              <a:t>Microsoft Virtual Academy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www.microsoftvirtualacademy.com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Training Courses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Live Events - Jump Start (Live &amp; Recorded sessions)</a:t>
            </a:r>
          </a:p>
          <a:p>
            <a:pPr lvl="1">
              <a:buNone/>
            </a:pPr>
            <a:r>
              <a:rPr lang="en-US" sz="1600" dirty="0" smtClean="0"/>
              <a:t>For Certifications (70-461, 70-462 &amp; 70-463), see recorded Jump Start sessions.</a:t>
            </a:r>
          </a:p>
          <a:p>
            <a:pPr marL="1371600" lvl="2" indent="-457200">
              <a:buAutoNum type="arabicPeriod"/>
            </a:pPr>
            <a:r>
              <a:rPr lang="en-US" sz="1600" dirty="0" smtClean="0"/>
              <a:t>Querying </a:t>
            </a:r>
            <a:r>
              <a:rPr lang="en-US" sz="1600" dirty="0" smtClean="0"/>
              <a:t>Microsoft SQL Server 2012 </a:t>
            </a:r>
            <a:r>
              <a:rPr lang="en-US" sz="1600" dirty="0" smtClean="0"/>
              <a:t>Databases </a:t>
            </a:r>
          </a:p>
          <a:p>
            <a:pPr marL="1371600" lvl="2" indent="-457200">
              <a:buAutoNum type="arabicPeriod"/>
            </a:pPr>
            <a:r>
              <a:rPr lang="en-US" sz="1600" dirty="0" smtClean="0"/>
              <a:t>Administering SQL Server </a:t>
            </a:r>
            <a:r>
              <a:rPr lang="en-US" sz="1600" dirty="0" smtClean="0"/>
              <a:t>2012</a:t>
            </a:r>
          </a:p>
          <a:p>
            <a:pPr marL="1371600" lvl="2" indent="-457200">
              <a:buAutoNum type="arabicPeriod"/>
            </a:pPr>
            <a:r>
              <a:rPr lang="en-US" sz="1600" dirty="0" smtClean="0"/>
              <a:t>Implementing a Data Warehouse with SQL Server </a:t>
            </a:r>
            <a:endParaRPr lang="en-US" sz="1600" dirty="0" smtClean="0"/>
          </a:p>
          <a:p>
            <a:r>
              <a:rPr lang="en-US" sz="2400" dirty="0" smtClean="0"/>
              <a:t>Video Blogs</a:t>
            </a:r>
            <a:br>
              <a:rPr lang="en-US" sz="2400" dirty="0" smtClean="0"/>
            </a:br>
            <a:r>
              <a:rPr lang="en-US" sz="2400" dirty="0" smtClean="0">
                <a:hlinkClick r:id="rId3"/>
              </a:rPr>
              <a:t>www.msbiacademy.com</a:t>
            </a: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TechNet Virtual Labs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2246"/>
            <a:ext cx="8229600" cy="421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5108" y="1444842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http://technet.microsoft.com/en-us/virtuallabs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486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SQL Server 2014 Developer Training Kit Sample Databases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278"/>
            <a:ext cx="8229600" cy="78398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http://www.microsoft.com/en-us/download/details.aspx?id=41700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87416"/>
            <a:ext cx="8182708" cy="410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E-Book Gallery (TechNet)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http://social.technet.microsoft.com/wiki/contents/articles/11608.e-book-gallery-for-microsoft-technologies.aspx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74947"/>
      </a:dk2>
      <a:lt2>
        <a:srgbClr val="EEECE1"/>
      </a:lt2>
      <a:accent1>
        <a:srgbClr val="163764"/>
      </a:accent1>
      <a:accent2>
        <a:srgbClr val="75982F"/>
      </a:accent2>
      <a:accent3>
        <a:srgbClr val="16223C"/>
      </a:accent3>
      <a:accent4>
        <a:srgbClr val="B18126"/>
      </a:accent4>
      <a:accent5>
        <a:srgbClr val="00517C"/>
      </a:accent5>
      <a:accent6>
        <a:srgbClr val="F79646"/>
      </a:accent6>
      <a:hlink>
        <a:srgbClr val="75982F"/>
      </a:hlink>
      <a:folHlink>
        <a:srgbClr val="7598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123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Learning Microsoft BI – Where to Start</vt:lpstr>
      <vt:lpstr>About Me</vt:lpstr>
      <vt:lpstr>Where to Start?</vt:lpstr>
      <vt:lpstr>Learning Track</vt:lpstr>
      <vt:lpstr>Free Video Trainings</vt:lpstr>
      <vt:lpstr>TechNet Virtual Labs</vt:lpstr>
      <vt:lpstr>SQL Server 2014 Developer Training Kit Sample Databases </vt:lpstr>
      <vt:lpstr>Free E-Book Gallery (TechNet)</vt:lpstr>
      <vt:lpstr>Questions/Comments?</vt:lpstr>
    </vt:vector>
  </TitlesOfParts>
  <Company>Revealed Design,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Hamilton</dc:creator>
  <cp:lastModifiedBy>Kashif Wasim</cp:lastModifiedBy>
  <cp:revision>63</cp:revision>
  <dcterms:created xsi:type="dcterms:W3CDTF">2011-08-19T20:30:49Z</dcterms:created>
  <dcterms:modified xsi:type="dcterms:W3CDTF">2014-05-10T03:43:05Z</dcterms:modified>
</cp:coreProperties>
</file>